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312" r:id="rId3"/>
    <p:sldId id="287" r:id="rId4"/>
    <p:sldId id="288" r:id="rId5"/>
    <p:sldId id="289" r:id="rId6"/>
    <p:sldId id="290" r:id="rId7"/>
    <p:sldId id="291" r:id="rId8"/>
    <p:sldId id="292" r:id="rId9"/>
    <p:sldId id="284" r:id="rId10"/>
    <p:sldId id="293" r:id="rId11"/>
    <p:sldId id="303" r:id="rId12"/>
    <p:sldId id="304" r:id="rId13"/>
    <p:sldId id="305" r:id="rId14"/>
    <p:sldId id="296" r:id="rId15"/>
    <p:sldId id="297" r:id="rId16"/>
    <p:sldId id="320" r:id="rId17"/>
    <p:sldId id="298" r:id="rId18"/>
    <p:sldId id="317" r:id="rId19"/>
    <p:sldId id="299" r:id="rId20"/>
    <p:sldId id="318" r:id="rId21"/>
    <p:sldId id="300" r:id="rId22"/>
    <p:sldId id="301" r:id="rId23"/>
    <p:sldId id="313" r:id="rId24"/>
    <p:sldId id="302" r:id="rId25"/>
    <p:sldId id="316" r:id="rId26"/>
    <p:sldId id="308" r:id="rId27"/>
    <p:sldId id="306" r:id="rId28"/>
    <p:sldId id="309" r:id="rId29"/>
    <p:sldId id="307" r:id="rId30"/>
    <p:sldId id="310" r:id="rId31"/>
    <p:sldId id="311" r:id="rId32"/>
    <p:sldId id="314" r:id="rId33"/>
    <p:sldId id="315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06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0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12/1/2021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90924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E93D402-9948-4121-B321-D96BD082F2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38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3564811-CFF3-4A01-91AC-C2D4B0863CC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02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ADFEE47-C31C-433C-A697-047EC693E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4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9A183B2-0104-4448-8FB2-B977F0A8F3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827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3F76C089-E327-4FC8-A5DD-EADA60C30F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36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DF8F68F-BD68-41CF-8B8C-61B4C4D247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11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D344713F-F0DE-4545-A5E6-E3AABBB0EB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23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6586392-3221-4210-AB39-2F8E776F611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8DC9F82-F0A8-433C-9942-54D822D237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95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0A5D7095-B359-47AF-855D-A1FFE5D3F1A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43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99ECDB75-CED8-4FB3-8D6D-49487C3E8B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83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72B4D4EB-D802-482F-828C-7A8879BE0F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46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B6183C1-1F67-4ED6-9C37-2EEE6E8BF2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472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55E45F0-2431-49D5-890B-6850A5646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79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D7F0AC8-382B-49B1-8389-F223489283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736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423D2CF-4018-4802-AD06-6C97650012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51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A1E4B918-9A2A-463B-A213-3D28CD53E7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BB5AD96-474C-4FB3-9440-098A197743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47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54FB4C9A-3DC2-41F6-8C16-432F11F1F3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7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/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/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/>
                <a:ahLst/>
                <a:cxnLst/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lnTo>
                      <a:pt x="8574289" y="0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/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/>
                <a:ahLst/>
                <a:cxnLst/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lnTo>
                      <a:pt x="6858000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/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/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/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/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/>
                <a:ahLst/>
                <a:cxnLst/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lnTo>
                      <a:pt x="6858000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/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/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/>
              <a:ahLst/>
              <a:cxnLst/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lnTo>
                    <a:pt x="1319770" y="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/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/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/>
                <a:ahLst/>
                <a:cxnLst/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lnTo>
                      <a:pt x="754341" y="75434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/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/>
                <a:ahLst/>
                <a:cxnLst/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lnTo>
                      <a:pt x="754341" y="754341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/>
          <p:cNvSpPr>
            <a:spLocks noGrp="1" noEditPoints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noProof="0"/>
              <a:t>TITLE</a:t>
            </a: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Content Placeholder 2"/>
          <p:cNvSpPr>
            <a:spLocks noGrp="1" noEditPoints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/>
          <p:cNvSpPr>
            <a:spLocks noGrp="1" noEditPoints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/>
          <p:cNvSpPr>
            <a:spLocks noGrp="1" noEditPoints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/>
          <p:cNvSpPr>
            <a:spLocks noGrp="1" noEditPoints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/>
          <p:cNvSpPr>
            <a:spLocks noGrp="1" noEditPoints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/>
          <p:cNvSpPr>
            <a:spLocks noGrp="1" noEditPoints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/>
          <p:cNvSpPr>
            <a:spLocks noGrp="1" noEditPoints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/>
          <p:cNvSpPr>
            <a:spLocks noGrp="1" noEditPoints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/>
          <p:cNvSpPr>
            <a:spLocks noGrp="1" noEditPoints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/>
          <p:cNvSpPr>
            <a:spLocks noGrp="1" noEditPoints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/>
          <p:cNvSpPr>
            <a:spLocks noGrp="1" noEditPoints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/>
          <p:cNvSpPr>
            <a:spLocks noGrp="1" noEditPoints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Picture Placeholder 12"/>
          <p:cNvSpPr>
            <a:spLocks noGrp="1" noEditPoints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lvl="0"/>
            <a:r>
              <a:rPr lang="en-US" noProof="0" dirty="0"/>
              <a:t>Insert image</a:t>
            </a:r>
          </a:p>
        </p:txBody>
      </p:sp>
      <p:sp>
        <p:nvSpPr>
          <p:cNvPr id="36" name="Text Placeholder 22"/>
          <p:cNvSpPr>
            <a:spLocks noGrp="1" noEditPoints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/>
          <p:cNvSpPr>
            <a:spLocks noGrp="1" noEditPoints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/>
          <p:cNvSpPr>
            <a:spLocks noGrp="1" noEditPoints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Picture Placeholder 12"/>
          <p:cNvSpPr>
            <a:spLocks noGrp="1" noEditPoints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pPr lvl="0"/>
            <a:r>
              <a:rPr lang="en-US" noProof="0" dirty="0"/>
              <a:t>Insert image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Picture Placeholder 2"/>
          <p:cNvSpPr>
            <a:spLocks noGrp="1" noEditPoints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" name="Text Placeholder 3"/>
          <p:cNvSpPr>
            <a:spLocks noGrp="1" noEditPoints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 noEditPoints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/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/>
            <a:ahLst/>
            <a:cxnLst/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lnTo>
                  <a:pt x="8574289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/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lnTo>
                  <a:pt x="6858000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/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lnTo>
                  <a:pt x="6858000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/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/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/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/>
          <p:cNvSpPr>
            <a:spLocks noGrp="1" noEditPoints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noProof="0"/>
              <a:t>Thank You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/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/>
            <a:ahLst/>
            <a:cxnLst/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lnTo>
                  <a:pt x="8574289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/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lnTo>
                  <a:pt x="6858000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/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/>
            <a:ahLst/>
            <a:cxnLst/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lnTo>
                  <a:pt x="6858000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5" name="Freeform: Shape 34"/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/>
            <a:ahLst/>
            <a:cxnLst/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lnTo>
                  <a:pt x="6043521" y="426753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/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/>
            <a:ahLst/>
            <a:cxnLst/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lnTo>
                  <a:pt x="6043521" y="4849338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/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/>
            <a:ahLst/>
            <a:cxnLst/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lnTo>
                  <a:pt x="3789781" y="0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/>
            <a:ahLst/>
            <a:cxnLst/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/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/>
            <a:ahLst/>
            <a:cxnLst/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lnTo>
                  <a:pt x="6853871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/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/>
            <a:ahLst/>
            <a:cxnLst/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/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/>
            <a:ahLst/>
            <a:cxnLst/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lnTo>
                  <a:pt x="5072180" y="4843501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/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/>
            <a:ahLst/>
            <a:cxnLst/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/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/>
            <a:ahLst/>
            <a:cxnLst/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lnTo>
                  <a:pt x="2372348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/>
          <p:cNvGrpSpPr/>
          <p:nvPr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/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/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/>
          <p:cNvGrpSpPr/>
          <p:nvPr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Section Title 01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/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/>
            <a:ahLst/>
            <a:cxnLst/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lnTo>
                  <a:pt x="6862743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/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/>
            <a:ahLst/>
            <a:cxnLst/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lnTo>
                  <a:pt x="6853871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/>
          <p:cNvGrpSpPr/>
          <p:nvPr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/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/>
              <a:ahLst/>
              <a:cxnLst/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/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/>
              <a:ahLst/>
              <a:cxnLst/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lnTo>
                    <a:pt x="5072180" y="484350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/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/>
            <a:ahLst/>
            <a:cxnLst/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/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/>
            <a:ahLst/>
            <a:cxnLst/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lnTo>
                  <a:pt x="2372348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/>
          <p:cNvGrpSpPr/>
          <p:nvPr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/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/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Section Title 01</a:t>
            </a:r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/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/>
            <a:ahLst/>
            <a:cxnLst/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lnTo>
                  <a:pt x="6862743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/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/>
            <a:ahLst/>
            <a:cxnLst/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lnTo>
                  <a:pt x="6853871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/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/>
          <p:cNvSpPr txBox="1"/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Quote</a:t>
            </a:r>
          </a:p>
        </p:txBody>
      </p:sp>
      <p:sp>
        <p:nvSpPr>
          <p:cNvPr id="19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/>
          <p:cNvSpPr>
            <a:spLocks noGrp="1" noEditPoints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Text Placeholder 6"/>
          <p:cNvSpPr>
            <a:spLocks noGrp="1" noEditPoints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0" name="Content Placeholder 2"/>
          <p:cNvSpPr>
            <a:spLocks noGrp="1" noEditPoints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/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/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/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5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/>
          <p:cNvSpPr>
            <a:spLocks noGrp="1" noEditPoints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/>
          <p:cNvSpPr>
            <a:spLocks noGrp="1" noEditPoints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/>
          <p:cNvSpPr>
            <a:spLocks noGrp="1" noEditPoints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/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/>
            <a:ahLst/>
            <a:cxnLst/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/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/>
            <a:ahLst/>
            <a:cxnLst/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lnTo>
                  <a:pt x="6862744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/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/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/>
            <a:ahLst/>
            <a:cxnLst/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lnTo>
                  <a:pt x="6849744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/>
          <p:cNvSpPr txBox="1"/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/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/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/>
              <a:ahLst/>
              <a:cxnLst/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lnTo>
                    <a:pt x="754341" y="754341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/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rtlCol="0" anchor="ctr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: Single Corner Snipped 2"/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/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/>
            <a:ahLst/>
            <a:cxnLst/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lnTo>
                  <a:pt x="754341" y="754341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/>
          <p:cNvSpPr txBox="1"/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rriam-webster.com/dictionary/feature#:~:text=Full%20Definition%20of%20feature,a%20person%20with%20Asian%20features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>
          <a:xfrm>
            <a:off x="1434092" y="3404020"/>
            <a:ext cx="10206182" cy="3298337"/>
          </a:xfrm>
        </p:spPr>
        <p:txBody>
          <a:bodyPr/>
          <a:lstStyle/>
          <a:p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8000" dirty="0"/>
              <a:t/>
            </a:r>
            <a:br>
              <a:rPr lang="en-US" sz="8000" dirty="0"/>
            </a:br>
            <a:r>
              <a:rPr lang="en-US" sz="8000" dirty="0" smtClean="0">
                <a:solidFill>
                  <a:schemeClr val="bg1"/>
                </a:solidFill>
              </a:rPr>
              <a:t>Next Level PG College Management System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 noEditPoints="1"/>
          </p:cNvSpPr>
          <p:nvPr>
            <p:ph type="subTitle" idx="1"/>
          </p:nvPr>
        </p:nvSpPr>
        <p:spPr>
          <a:xfrm>
            <a:off x="7182035" y="5601810"/>
            <a:ext cx="2668484" cy="21539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561" y="135528"/>
            <a:ext cx="5733958" cy="317121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xfrm>
            <a:off x="444500" y="542926"/>
            <a:ext cx="11214100" cy="62611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TOOL</a:t>
            </a:r>
            <a:r>
              <a:rPr lang="en-US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DESCRIPTION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501" y="1689903"/>
            <a:ext cx="112141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chemeClr val="bg1"/>
                </a:solidFill>
              </a:rPr>
              <a:t>Overview of Back </a:t>
            </a:r>
            <a:r>
              <a:rPr lang="en-US" sz="2400" b="1" dirty="0" smtClean="0">
                <a:solidFill>
                  <a:schemeClr val="bg1"/>
                </a:solidFill>
              </a:rPr>
              <a:t>End</a:t>
            </a:r>
          </a:p>
          <a:p>
            <a:pPr lvl="1"/>
            <a:endParaRPr lang="en-IN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Multiple </a:t>
            </a:r>
            <a:r>
              <a:rPr lang="en-US" sz="2000" dirty="0">
                <a:solidFill>
                  <a:schemeClr val="bg1"/>
                </a:solidFill>
              </a:rPr>
              <a:t>user support.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Efficient data handling.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Provide inherent features for security.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Efficient data retrieval and maintenance.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Stored procedures.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Popularity.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Operating System compatible.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Easy to install.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Various drivers must be available.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Easy to implant with the Front-end.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4" y="2589801"/>
            <a:ext cx="2914835" cy="192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ER Diagram - 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1" y="1424957"/>
            <a:ext cx="10262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5" name="image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7565" y="1500326"/>
            <a:ext cx="10466773" cy="4616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637805"/>
          </a:xfrm>
        </p:spPr>
        <p:txBody>
          <a:bodyPr/>
          <a:lstStyle/>
          <a:p>
            <a:r>
              <a:rPr lang="en-IN" dirty="0"/>
              <a:t>Schema Diagram </a:t>
            </a:r>
            <a:r>
              <a:rPr lang="en-IN" dirty="0" smtClean="0"/>
              <a:t>- 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1" y="1424957"/>
            <a:ext cx="10262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6" name="image2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4500" y="1500326"/>
            <a:ext cx="11214099" cy="44210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IN" dirty="0" smtClean="0"/>
              <a:t>Tables Description - 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1" y="1424957"/>
            <a:ext cx="102625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7888" y="1578845"/>
            <a:ext cx="3922164" cy="53091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Student Table</a:t>
            </a:r>
          </a:p>
          <a:p>
            <a:endParaRPr lang="en-IN" sz="23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Teacher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3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Attendance Student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3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Attendance Teacher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3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Marks table</a:t>
            </a:r>
          </a:p>
          <a:p>
            <a:endParaRPr lang="en-IN" sz="23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Fee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3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300" dirty="0" smtClean="0">
                <a:solidFill>
                  <a:schemeClr val="bg1"/>
                </a:solidFill>
              </a:rPr>
              <a:t>Login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ADMIN LOGIN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14</a:t>
            </a:fld>
            <a:endParaRPr lang="en-US" noProof="0" dirty="0"/>
          </a:p>
        </p:txBody>
      </p:sp>
      <p:pic>
        <p:nvPicPr>
          <p:cNvPr id="5" name="Picture 4"/>
          <p:cNvPicPr/>
          <p:nvPr/>
        </p:nvPicPr>
        <p:blipFill>
          <a:blip r:embed="rId3"/>
          <a:srcRect l="33130" t="34810" r="32732" b="37000"/>
          <a:stretch/>
        </p:blipFill>
        <p:spPr bwMode="auto">
          <a:xfrm>
            <a:off x="3006407" y="2095500"/>
            <a:ext cx="6179185" cy="266700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368927"/>
            <a:ext cx="11214100" cy="535531"/>
          </a:xfrm>
        </p:spPr>
        <p:txBody>
          <a:bodyPr/>
          <a:lstStyle/>
          <a:p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" y="1012054"/>
            <a:ext cx="12192000" cy="5845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6" y="0"/>
            <a:ext cx="1255944" cy="948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3254044" y="271177"/>
            <a:ext cx="8269362" cy="859055"/>
          </a:xfrm>
        </p:spPr>
        <p:txBody>
          <a:bodyPr>
            <a:noAutofit/>
          </a:bodyPr>
          <a:lstStyle/>
          <a:p>
            <a:r>
              <a:rPr lang="en-US" dirty="0" smtClean="0"/>
              <a:t>Code of Add Student</a:t>
            </a:r>
            <a:endParaRPr lang="en-US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237720" y="1459149"/>
            <a:ext cx="8507446" cy="4748179"/>
          </a:xfrm>
        </p:spPr>
        <p:txBody>
          <a:bodyPr>
            <a:normAutofit/>
          </a:bodyPr>
          <a:lstStyle/>
          <a:p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04" y="4192621"/>
            <a:ext cx="3524887" cy="23272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232"/>
            <a:ext cx="12192000" cy="57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0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 STUDENT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17</a:t>
            </a:fld>
            <a:endParaRPr lang="en-US" noProof="0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 l="21216" t="11001" r="20828" b="9188"/>
          <a:stretch/>
        </p:blipFill>
        <p:spPr bwMode="auto">
          <a:xfrm>
            <a:off x="1469985" y="1632031"/>
            <a:ext cx="9375493" cy="440995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Add </a:t>
            </a:r>
            <a:r>
              <a:rPr lang="en-US" dirty="0" smtClean="0"/>
              <a:t>Teacher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18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20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52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NEW TEACHER DETAIL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 l="22350" t="10465" r="20051" b="9236"/>
          <a:stretch/>
        </p:blipFill>
        <p:spPr bwMode="auto">
          <a:xfrm>
            <a:off x="590309" y="1562582"/>
            <a:ext cx="10301468" cy="446782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320" y="461639"/>
            <a:ext cx="11214100" cy="701731"/>
          </a:xfrm>
        </p:spPr>
        <p:txBody>
          <a:bodyPr/>
          <a:lstStyle/>
          <a:p>
            <a:r>
              <a:rPr lang="en-IN" sz="4400" dirty="0" smtClean="0"/>
              <a:t>Team – Next Level</a:t>
            </a:r>
            <a:endParaRPr lang="en-IN" sz="4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73" y="4299911"/>
            <a:ext cx="4240394" cy="1796460"/>
          </a:xfrm>
          <a:prstGeom prst="rect">
            <a:avLst/>
          </a:prstGeom>
          <a:effectLst>
            <a:outerShdw blurRad="6096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-1755558" y="1759728"/>
            <a:ext cx="13414158" cy="2540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just"/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Team 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Representative 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      </a:t>
            </a:r>
            <a:r>
              <a:rPr lang="en-IN" sz="3200" dirty="0" smtClean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Abhishek </a:t>
            </a:r>
            <a:r>
              <a:rPr lang="en-IN" sz="3200" dirty="0">
                <a:solidFill>
                  <a:schemeClr val="bg1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Mishra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Team 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Manager             : 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Krishan Verma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IN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Software 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Developer  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:       Abhishek Mishra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Software </a:t>
            </a:r>
            <a:r>
              <a:rPr lang="en-US" sz="3200" dirty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Tester     </a:t>
            </a:r>
            <a:r>
              <a:rPr lang="en-US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:      Krishan Verma</a:t>
            </a:r>
            <a:endParaRPr lang="en-IN" sz="3200" dirty="0">
              <a:solidFill>
                <a:schemeClr val="bg1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26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Enter marks Class code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150"/>
            <a:ext cx="12191999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7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ENTER MARKS OF STUDENT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21</a:t>
            </a:fld>
            <a:endParaRPr lang="en-US" noProof="0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22744" y="1724628"/>
            <a:ext cx="9236598" cy="42247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FEE PAYMENT PAGE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22</a:t>
            </a:fld>
            <a:endParaRPr lang="en-US" noProof="0" dirty="0"/>
          </a:p>
        </p:txBody>
      </p:sp>
      <p:pic>
        <p:nvPicPr>
          <p:cNvPr id="4" name="Picture 3"/>
          <p:cNvPicPr/>
          <p:nvPr/>
        </p:nvPicPr>
        <p:blipFill>
          <a:blip r:embed="rId3"/>
          <a:srcRect l="45905" t="23726" r="18927" b="25487"/>
          <a:stretch/>
        </p:blipFill>
        <p:spPr bwMode="auto">
          <a:xfrm>
            <a:off x="3229337" y="1655180"/>
            <a:ext cx="6308202" cy="4178461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Scope 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4" name="Rectangle 3"/>
          <p:cNvSpPr/>
          <p:nvPr/>
        </p:nvSpPr>
        <p:spPr>
          <a:xfrm>
            <a:off x="642027" y="1566153"/>
            <a:ext cx="9046722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1"/>
                </a:solidFill>
              </a:rPr>
              <a:t>Adding new Feature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1"/>
                </a:solidFill>
              </a:rPr>
              <a:t>Add online exam Feature on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1"/>
                </a:solidFill>
              </a:rPr>
              <a:t>Add two ways Application for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 smtClean="0">
                <a:solidFill>
                  <a:schemeClr val="bg1"/>
                </a:solidFill>
              </a:rPr>
              <a:t>Add drop down to Examination fetch Student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hlinkClick r:id="rId2"/>
            </a:endParaRPr>
          </a:p>
          <a:p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833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4092" y="1760006"/>
            <a:ext cx="10755239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>
            <a:prstTxWarp prst="textNoShape">
              <a:avLst/>
            </a:prstTxWarp>
            <a:spAutoFit/>
          </a:bodyPr>
          <a:lstStyle>
            <a:lvl1pPr indent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project entitled as </a:t>
            </a:r>
            <a:r>
              <a:rPr kumimoji="0" lang="en-US" altLang="en-US" sz="2400" b="1" i="0" u="none" strike="noStrike" cap="none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Next Level PG College Management System </a:t>
            </a:r>
            <a:r>
              <a:rPr kumimoji="0" lang="en-US" altLang="en-US" sz="2400" b="0" i="0" u="none" strike="noStrike" cap="none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the system that deals with the issues related to a particular institution.</a:t>
            </a:r>
          </a:p>
          <a:p>
            <a:pPr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endParaRPr kumimoji="0" lang="en-US" altLang="en-US" sz="2400" b="0" i="0" u="none" strike="noStrike" cap="none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project is designed keeping in view the day to day problems faced by a college.</a:t>
            </a:r>
          </a:p>
          <a:p>
            <a:pPr marR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</a:pPr>
            <a:endParaRPr kumimoji="0" lang="en-US" altLang="en-US" sz="2400" b="0" i="0" u="none" strike="noStrike" cap="none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342900" marR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Deployment of our application will certainly help the college to reduce unnecessary wastage of time in personally going to each department for some   information.</a:t>
            </a:r>
            <a:endParaRPr kumimoji="0" lang="en-US" altLang="en-US" sz="2400" b="0" i="0" u="none" strike="noStrike" cap="none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13163" y="787400"/>
            <a:ext cx="38100" cy="793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anchor="t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641" y="3052661"/>
            <a:ext cx="7911559" cy="923330"/>
          </a:xfrm>
        </p:spPr>
        <p:txBody>
          <a:bodyPr/>
          <a:lstStyle/>
          <a:p>
            <a:r>
              <a:rPr lang="en-IN" sz="6000" dirty="0" smtClean="0"/>
              <a:t>         Automation</a:t>
            </a:r>
            <a:endParaRPr lang="en-IN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5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542925"/>
            <a:ext cx="11214100" cy="5366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Automation </a:t>
            </a:r>
            <a:r>
              <a:rPr lang="en-US" dirty="0" smtClean="0"/>
              <a:t>Testing : </a:t>
            </a:r>
            <a:r>
              <a:rPr lang="en-US" dirty="0" smtClean="0">
                <a:solidFill>
                  <a:srgbClr val="FF0000"/>
                </a:solidFill>
              </a:rPr>
              <a:t>trivago.com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26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842550" y="1380319"/>
            <a:ext cx="8442405" cy="49347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443" t="13165" b="71326"/>
          <a:stretch/>
        </p:blipFill>
        <p:spPr>
          <a:xfrm>
            <a:off x="7537142" y="2299315"/>
            <a:ext cx="1686757" cy="763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Automation – trivago.com 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27</a:t>
            </a:fld>
            <a:endParaRPr lang="en-US" noProof="0" dirty="0"/>
          </a:p>
        </p:txBody>
      </p:sp>
      <p:pic>
        <p:nvPicPr>
          <p:cNvPr id="4" name="V_11292021_143515 (video-conver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630315" y="1367161"/>
            <a:ext cx="9836458" cy="4385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88950" y="370938"/>
            <a:ext cx="11214100" cy="5366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-Automation testing </a:t>
            </a:r>
            <a:r>
              <a:rPr lang="en-US" dirty="0" err="1"/>
              <a:t>Benifits</a:t>
            </a:r>
            <a:r>
              <a:rPr lang="en-US" dirty="0"/>
              <a:t>:</a:t>
            </a:r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28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6916" y="1631920"/>
            <a:ext cx="8216579" cy="43782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3373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44500" y="220369"/>
            <a:ext cx="11214100" cy="535531"/>
          </a:xfrm>
        </p:spPr>
        <p:txBody>
          <a:bodyPr/>
          <a:lstStyle/>
          <a:p>
            <a:r>
              <a:rPr lang="en-IN" dirty="0" smtClean="0"/>
              <a:t>TestNG on trivago.com Automation </a:t>
            </a:r>
            <a:endParaRPr lang="en-IN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29</a:t>
            </a:fld>
            <a:endParaRPr lang="en-US" noProof="0" dirty="0"/>
          </a:p>
        </p:txBody>
      </p:sp>
      <p:pic>
        <p:nvPicPr>
          <p:cNvPr id="5" name="test ng (video-conver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0" y="755900"/>
            <a:ext cx="12192000" cy="5795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1"/>
            <a:ext cx="1770849" cy="627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3254044" y="271177"/>
            <a:ext cx="6436797" cy="859055"/>
          </a:xfrm>
        </p:spPr>
        <p:txBody>
          <a:bodyPr>
            <a:noAutofit/>
          </a:bodyPr>
          <a:lstStyle/>
          <a:p>
            <a:r>
              <a:rPr lang="en-US" sz="7200" dirty="0" smtClean="0"/>
              <a:t>Introduction</a:t>
            </a:r>
            <a:endParaRPr lang="en-US" sz="7200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237720" y="1459149"/>
            <a:ext cx="8507446" cy="4748179"/>
          </a:xfrm>
        </p:spPr>
        <p:txBody>
          <a:bodyPr>
            <a:normAutofit fontScale="92500" lnSpcReduction="20000"/>
          </a:bodyPr>
          <a:lstStyle/>
          <a:p>
            <a:r>
              <a:rPr lang="en-IN" sz="2400" b="1" dirty="0">
                <a:solidFill>
                  <a:schemeClr val="bg1"/>
                </a:solidFill>
                <a:latin typeface="Arial" panose="020B0604020202020204" pitchFamily="34" charset="0"/>
              </a:rPr>
              <a:t>Next LEVEL PG COLLEGE MANAGMENT </a:t>
            </a:r>
            <a:r>
              <a:rPr lang="en-IN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SYSTEM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(</a:t>
            </a:r>
            <a:r>
              <a:rPr lang="en-US" sz="24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NLPGCMS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) </a:t>
            </a:r>
            <a:endParaRPr lang="en-US" sz="2400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NLPGCMS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</a:rPr>
              <a:t>streamline path of information flow in organization by taking care of following departments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</a:rPr>
              <a:t>:</a:t>
            </a:r>
          </a:p>
          <a:p>
            <a:endParaRPr lang="en-IN" sz="2400" dirty="0">
              <a:latin typeface="Arial" panose="020B0604020202020204" pitchFamily="34" charset="0"/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</a:p>
          <a:p>
            <a:pPr lvl="2"/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Examination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</a:t>
            </a:r>
          </a:p>
          <a:p>
            <a:pPr lvl="2"/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Attendance</a:t>
            </a:r>
          </a:p>
          <a:p>
            <a:pPr lvl="2"/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information </a:t>
            </a:r>
            <a:r>
              <a:rPr lang="en-US" sz="2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portal</a:t>
            </a:r>
          </a:p>
          <a:p>
            <a:pPr lvl="2"/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information portal</a:t>
            </a:r>
            <a:endParaRPr lang="en-I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304" y="4192621"/>
            <a:ext cx="3524887" cy="2327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30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25400"/>
            <a:ext cx="12192000" cy="683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995" y="5979017"/>
            <a:ext cx="2528409" cy="878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701952" y="170063"/>
            <a:ext cx="11214100" cy="53666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Process of </a:t>
            </a:r>
            <a:r>
              <a:rPr lang="en-US" dirty="0" smtClean="0"/>
              <a:t>TestNG</a:t>
            </a:r>
            <a:endParaRPr lang="en-US" dirty="0"/>
          </a:p>
        </p:txBody>
      </p:sp>
      <p:sp>
        <p:nvSpPr>
          <p:cNvPr id="3" name="Slide Number Placeholder 2"/>
          <p:cNvSpPr>
            <a:spLocks noGrp="1" noEditPoints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t>31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1047565"/>
            <a:ext cx="12191999" cy="5055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85" y="0"/>
            <a:ext cx="1770849" cy="1047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Model Of </a:t>
            </a:r>
            <a:r>
              <a:rPr lang="en-IN" dirty="0" err="1" smtClean="0"/>
              <a:t>trivago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32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14450"/>
            <a:ext cx="12042842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7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Model Of </a:t>
            </a:r>
            <a:r>
              <a:rPr lang="en-IN" dirty="0" err="1" smtClean="0"/>
              <a:t>trivago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t>33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52537"/>
            <a:ext cx="12192000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 noEditPoints="1"/>
          </p:cNvSpPr>
          <p:nvPr>
            <p:ph type="title"/>
          </p:nvPr>
        </p:nvSpPr>
        <p:spPr>
          <a:xfrm>
            <a:off x="533399" y="3200400"/>
            <a:ext cx="7551057" cy="2859313"/>
          </a:xfrm>
        </p:spPr>
        <p:txBody>
          <a:bodyPr/>
          <a:lstStyle/>
          <a:p>
            <a:r>
              <a:rPr lang="en-US" dirty="0" smtClean="0"/>
              <a:t>Every one is not Perfect we tried our level best to this project.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34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27" y="4509856"/>
            <a:ext cx="2720759" cy="1695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05" y="221942"/>
            <a:ext cx="4490472" cy="339127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3422246" y="252115"/>
            <a:ext cx="6436797" cy="859055"/>
          </a:xfrm>
        </p:spPr>
        <p:txBody>
          <a:bodyPr>
            <a:noAutofit/>
          </a:bodyPr>
          <a:lstStyle/>
          <a:p>
            <a:r>
              <a:rPr lang="en-US" sz="7200" dirty="0" smtClean="0"/>
              <a:t>Introduction</a:t>
            </a:r>
            <a:endParaRPr lang="en-US" sz="7200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-136187" y="1347069"/>
            <a:ext cx="9180251" cy="4409955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Purpose</a:t>
            </a:r>
            <a:r>
              <a:rPr lang="en-US" sz="3200" b="1" dirty="0" smtClean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endParaRPr lang="en-IN" b="1" dirty="0">
              <a:solidFill>
                <a:schemeClr val="bg1"/>
              </a:solidFill>
            </a:endParaRP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Drive operational efficiency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lvl="2"/>
            <a:endParaRPr lang="en-IN" sz="2800" dirty="0">
              <a:solidFill>
                <a:schemeClr val="bg1"/>
              </a:solidFill>
            </a:endParaRP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Self-service systems with simple to use with little or no training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lvl="2"/>
            <a:endParaRPr lang="en-IN" sz="2800" dirty="0">
              <a:solidFill>
                <a:schemeClr val="bg1"/>
              </a:solidFill>
            </a:endParaRPr>
          </a:p>
          <a:p>
            <a:pPr lvl="2"/>
            <a:r>
              <a:rPr lang="en-US" sz="2800" dirty="0" smtClean="0">
                <a:solidFill>
                  <a:schemeClr val="bg1"/>
                </a:solidFill>
              </a:rPr>
              <a:t>Monitoring </a:t>
            </a:r>
            <a:r>
              <a:rPr lang="en-US" sz="2800" dirty="0">
                <a:solidFill>
                  <a:schemeClr val="bg1"/>
                </a:solidFill>
              </a:rPr>
              <a:t>and decision support system</a:t>
            </a:r>
            <a:r>
              <a:rPr lang="en-US" sz="2800" dirty="0" smtClean="0">
                <a:solidFill>
                  <a:schemeClr val="bg1"/>
                </a:solidFill>
              </a:rPr>
              <a:t>.</a:t>
            </a:r>
          </a:p>
          <a:p>
            <a:pPr lvl="2"/>
            <a:endParaRPr lang="en-IN" sz="2800" dirty="0">
              <a:solidFill>
                <a:schemeClr val="bg1"/>
              </a:solidFill>
            </a:endParaRPr>
          </a:p>
          <a:p>
            <a:pPr lvl="2"/>
            <a:r>
              <a:rPr lang="en-US" sz="2800" dirty="0">
                <a:solidFill>
                  <a:schemeClr val="bg1"/>
                </a:solidFill>
              </a:rPr>
              <a:t>Automation of all the Academic / Examination / Administration </a:t>
            </a:r>
            <a:r>
              <a:rPr lang="en-US" sz="2800" dirty="0" smtClean="0">
                <a:solidFill>
                  <a:schemeClr val="bg1"/>
                </a:solidFill>
              </a:rPr>
              <a:t>operations.</a:t>
            </a:r>
          </a:p>
          <a:p>
            <a:pPr lvl="2"/>
            <a:endParaRPr lang="en-IN" sz="2800" dirty="0">
              <a:solidFill>
                <a:schemeClr val="bg1"/>
              </a:solidFill>
            </a:endParaRPr>
          </a:p>
          <a:p>
            <a:pPr lvl="2"/>
            <a:r>
              <a:rPr lang="en-US" sz="2800" dirty="0" smtClean="0">
                <a:solidFill>
                  <a:schemeClr val="bg1"/>
                </a:solidFill>
              </a:rPr>
              <a:t>Ease </a:t>
            </a:r>
            <a:r>
              <a:rPr lang="en-US" sz="2800" dirty="0">
                <a:solidFill>
                  <a:schemeClr val="bg1"/>
                </a:solidFill>
              </a:rPr>
              <a:t>and accuracy of reporting.</a:t>
            </a:r>
            <a:endParaRPr lang="en-IN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4" y="2589801"/>
            <a:ext cx="2914835" cy="192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4005906" y="252115"/>
            <a:ext cx="6436797" cy="859055"/>
          </a:xfrm>
        </p:spPr>
        <p:txBody>
          <a:bodyPr>
            <a:noAutofit/>
          </a:bodyPr>
          <a:lstStyle/>
          <a:p>
            <a:r>
              <a:rPr lang="en-US" sz="7200" dirty="0" smtClean="0"/>
              <a:t>Introduction</a:t>
            </a:r>
            <a:endParaRPr lang="en-US" sz="7200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540" y="4339644"/>
            <a:ext cx="3711163" cy="245026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50471" y="1111170"/>
            <a:ext cx="8833731" cy="5203905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sz="4200" b="1" dirty="0" smtClean="0">
                <a:solidFill>
                  <a:schemeClr val="bg1"/>
                </a:solidFill>
              </a:rPr>
              <a:t>Scope:</a:t>
            </a:r>
          </a:p>
          <a:p>
            <a:pPr marL="457200" lvl="1" indent="0">
              <a:buNone/>
            </a:pPr>
            <a:endParaRPr lang="en-IN" sz="3200" dirty="0">
              <a:solidFill>
                <a:schemeClr val="bg1"/>
              </a:solidFill>
            </a:endParaRPr>
          </a:p>
          <a:p>
            <a:pPr algn="just"/>
            <a:r>
              <a:rPr lang="en-US" sz="2600" dirty="0">
                <a:solidFill>
                  <a:schemeClr val="bg1"/>
                </a:solidFill>
                <a:cs typeface="Times New Roman" panose="02020603050405020304" pitchFamily="18" charset="0"/>
              </a:rPr>
              <a:t>This project deals with the various functioning in College management process</a:t>
            </a:r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For </a:t>
            </a:r>
            <a:r>
              <a:rPr lang="en-US" sz="2600" dirty="0" err="1" smtClean="0">
                <a:solidFill>
                  <a:schemeClr val="bg1"/>
                </a:solidFill>
                <a:cs typeface="Times New Roman" panose="02020603050405020304" pitchFamily="18" charset="0"/>
              </a:rPr>
              <a:t>Eg</a:t>
            </a:r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. –</a:t>
            </a:r>
          </a:p>
          <a:p>
            <a:pPr algn="just"/>
            <a:endParaRPr lang="en-US" sz="26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New Student Registration.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New Teacher registration.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Attendance.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Exam Data.    </a:t>
            </a:r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3596532" y="155641"/>
            <a:ext cx="6405522" cy="1011677"/>
          </a:xfrm>
        </p:spPr>
        <p:txBody>
          <a:bodyPr>
            <a:noAutofit/>
          </a:bodyPr>
          <a:lstStyle/>
          <a:p>
            <a:r>
              <a:rPr lang="en-US" sz="6000" dirty="0" smtClean="0"/>
              <a:t>Home Page UI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218392" y="6480300"/>
            <a:ext cx="6803136" cy="36576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b="6456"/>
          <a:stretch/>
        </p:blipFill>
        <p:spPr>
          <a:xfrm>
            <a:off x="0" y="1439694"/>
            <a:ext cx="10002054" cy="54063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4" y="2589801"/>
            <a:ext cx="2914835" cy="192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1660781" y="-264941"/>
            <a:ext cx="11690431" cy="1170651"/>
          </a:xfrm>
        </p:spPr>
        <p:txBody>
          <a:bodyPr>
            <a:noAutofit/>
          </a:bodyPr>
          <a:lstStyle/>
          <a:p>
            <a:r>
              <a:rPr lang="en-US" dirty="0"/>
              <a:t>REQUIREMENT </a:t>
            </a:r>
            <a:r>
              <a:rPr lang="en-US" dirty="0" smtClean="0"/>
              <a:t>SPECIFICATIONS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50471" y="1410511"/>
            <a:ext cx="8611565" cy="4261084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600" b="1" dirty="0">
                <a:solidFill>
                  <a:schemeClr val="bg1"/>
                </a:solidFill>
              </a:rPr>
              <a:t>Hardware </a:t>
            </a:r>
            <a:r>
              <a:rPr lang="en-US" sz="3600" b="1" dirty="0" smtClean="0">
                <a:solidFill>
                  <a:schemeClr val="bg1"/>
                </a:solidFill>
              </a:rPr>
              <a:t>Requirements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smtClean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endParaRPr lang="en-US" sz="3200" b="1" dirty="0" smtClean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/>
            </a:r>
            <a:br>
              <a:rPr lang="en-US" sz="2400" dirty="0">
                <a:solidFill>
                  <a:schemeClr val="bg1"/>
                </a:solidFill>
              </a:rPr>
            </a:b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254133"/>
              </p:ext>
            </p:extLst>
          </p:nvPr>
        </p:nvGraphicFramePr>
        <p:xfrm>
          <a:off x="390460" y="2694813"/>
          <a:ext cx="6950159" cy="389420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3943093"/>
                <a:gridCol w="3007066"/>
              </a:tblGrid>
              <a:tr h="0">
                <a:tc>
                  <a:txBody>
                    <a:bodyPr/>
                    <a:lstStyle/>
                    <a:p>
                      <a:pPr marL="31750" algn="ctr">
                        <a:lnSpc>
                          <a:spcPts val="133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lnSpc>
                          <a:spcPts val="133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Processor</a:t>
                      </a:r>
                      <a:r>
                        <a:rPr lang="en-US" sz="1400" spc="-1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Brand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7030" algn="ctr">
                        <a:lnSpc>
                          <a:spcPts val="133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67030" algn="just">
                        <a:lnSpc>
                          <a:spcPts val="1330"/>
                        </a:lnSpc>
                        <a:spcBef>
                          <a:spcPts val="35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   :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Intel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489799">
                <a:tc>
                  <a:txBody>
                    <a:bodyPr/>
                    <a:lstStyle/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Processor</a:t>
                      </a:r>
                      <a:r>
                        <a:rPr lang="en-US" sz="1400" spc="-1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5814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5814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 </a:t>
                      </a:r>
                      <a:r>
                        <a:rPr lang="en-US" sz="1400" dirty="0">
                          <a:effectLst/>
                        </a:rPr>
                        <a:t>Core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i3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489799">
                <a:tc>
                  <a:txBody>
                    <a:bodyPr/>
                    <a:lstStyle/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Processor</a:t>
                      </a:r>
                      <a:r>
                        <a:rPr lang="en-US" sz="1400" spc="-1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Speed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909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7909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2 GHz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489799">
                <a:tc>
                  <a:txBody>
                    <a:bodyPr/>
                    <a:lstStyle/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Processor</a:t>
                      </a:r>
                      <a:r>
                        <a:rPr lang="en-US" sz="1400" spc="-10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Count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7909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7909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 </a:t>
                      </a:r>
                      <a:r>
                        <a:rPr lang="en-US" sz="1400" dirty="0">
                          <a:effectLst/>
                        </a:rPr>
                        <a:t>1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488912">
                <a:tc>
                  <a:txBody>
                    <a:bodyPr/>
                    <a:lstStyle/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RAM </a:t>
                      </a:r>
                      <a:r>
                        <a:rPr lang="en-US" sz="1400" dirty="0">
                          <a:effectLst/>
                        </a:rPr>
                        <a:t>Size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703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6703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2 GB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489799">
                <a:tc>
                  <a:txBody>
                    <a:bodyPr/>
                    <a:lstStyle/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Memory</a:t>
                      </a:r>
                      <a:r>
                        <a:rPr lang="en-US" sz="1400" spc="-1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Technology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258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62585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DDR4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511094">
                <a:tc>
                  <a:txBody>
                    <a:bodyPr/>
                    <a:lstStyle/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Computer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Memory</a:t>
                      </a:r>
                      <a:r>
                        <a:rPr lang="en-US" sz="1400" spc="-25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Type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703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67030" algn="ctr"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 smtClean="0">
                          <a:effectLst/>
                        </a:rPr>
                        <a:t>DDR4 </a:t>
                      </a:r>
                      <a:r>
                        <a:rPr lang="en-US" sz="1400" dirty="0">
                          <a:effectLst/>
                        </a:rPr>
                        <a:t>SDRAM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pPr marL="31750" algn="ctr">
                        <a:lnSpc>
                          <a:spcPts val="128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1750" algn="ctr">
                        <a:lnSpc>
                          <a:spcPts val="128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Hard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Drive</a:t>
                      </a:r>
                      <a:r>
                        <a:rPr lang="en-US" sz="1400" spc="-10" dirty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Size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7030" algn="ctr">
                        <a:lnSpc>
                          <a:spcPts val="128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endParaRPr lang="en-US" sz="1400" dirty="0" smtClean="0">
                        <a:effectLst/>
                      </a:endParaRPr>
                    </a:p>
                    <a:p>
                      <a:pPr marL="367030" algn="ctr">
                        <a:lnSpc>
                          <a:spcPts val="128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:</a:t>
                      </a:r>
                      <a:r>
                        <a:rPr lang="en-US" sz="1400" spc="-5" dirty="0" smtClean="0">
                          <a:effectLst/>
                        </a:rPr>
                        <a:t> </a:t>
                      </a:r>
                      <a:r>
                        <a:rPr lang="en-US" sz="1400" dirty="0">
                          <a:effectLst/>
                        </a:rPr>
                        <a:t>160 GB</a:t>
                      </a:r>
                      <a:endParaRPr lang="en-IN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Mangal" panose="02040503050203030202" pitchFamily="18" charset="0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4" y="2589801"/>
            <a:ext cx="2914835" cy="192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 noEditPoints="1"/>
          </p:cNvSpPr>
          <p:nvPr>
            <p:ph type="title"/>
          </p:nvPr>
        </p:nvSpPr>
        <p:spPr>
          <a:xfrm>
            <a:off x="1789890" y="249406"/>
            <a:ext cx="11136120" cy="859055"/>
          </a:xfrm>
        </p:spPr>
        <p:txBody>
          <a:bodyPr>
            <a:noAutofit/>
          </a:bodyPr>
          <a:lstStyle/>
          <a:p>
            <a:r>
              <a:rPr lang="en-US" sz="5600" dirty="0"/>
              <a:t>REQUIREMENT SPECIFICATIONS</a:t>
            </a:r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169926" y="2285507"/>
            <a:ext cx="8970380" cy="4699322"/>
          </a:xfrm>
        </p:spPr>
        <p:txBody>
          <a:bodyPr>
            <a:normAutofit fontScale="85000" lnSpcReduction="20000"/>
          </a:bodyPr>
          <a:lstStyle/>
          <a:p>
            <a:pPr marL="457200" lvl="1" indent="0">
              <a:buNone/>
            </a:pPr>
            <a:r>
              <a:rPr lang="en-US" sz="4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Requirements </a:t>
            </a:r>
            <a:r>
              <a:rPr lang="en-US" sz="43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457200" lvl="1" indent="0">
              <a:buNone/>
            </a:pPr>
            <a:endParaRPr lang="en-IN" sz="43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IN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Operating system	: Windows 10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Application server	: JAVA </a:t>
            </a:r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(Eclipse)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Front 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end	</a:t>
            </a:r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            : 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JAVA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Connectivity	</a:t>
            </a:r>
            <a:r>
              <a:rPr lang="en-US" sz="2200" b="1" dirty="0" smtClean="0">
                <a:solidFill>
                  <a:schemeClr val="bg1"/>
                </a:solidFill>
                <a:latin typeface="Arial" panose="020B0604020202020204" pitchFamily="34" charset="0"/>
              </a:rPr>
              <a:t>        : </a:t>
            </a:r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JDBC Driver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 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Arial" panose="020B0604020202020204" pitchFamily="34" charset="0"/>
              </a:rPr>
              <a:t>Database connectivity	: MYSQL Console</a:t>
            </a:r>
            <a:endParaRPr lang="en-IN" sz="22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sz="900" dirty="0">
                <a:solidFill>
                  <a:schemeClr val="bg1"/>
                </a:solidFill>
                <a:latin typeface="Arial" panose="020B0604020202020204" pitchFamily="34" charset="0"/>
              </a:rPr>
            </a:b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</a:br>
            <a:endParaRPr lang="en-IN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164" y="2589801"/>
            <a:ext cx="2914835" cy="192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xfrm>
            <a:off x="444500" y="542926"/>
            <a:ext cx="11214100" cy="62611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TOOL</a:t>
            </a:r>
            <a:r>
              <a:rPr lang="en-US" spc="-25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DESCRIPTION</a:t>
            </a:r>
            <a: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n-IN" sz="200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2" name="Slide Number Placeholder 1"/>
          <p:cNvSpPr>
            <a:spLocks noGrp="1" noEditPoints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4500" y="1689904"/>
            <a:ext cx="11500573" cy="399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ts val="0"/>
              </a:spcAft>
              <a:buSzPts val="1400"/>
              <a:tabLst>
                <a:tab pos="414655" algn="l"/>
              </a:tabLst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Overview</a:t>
            </a:r>
            <a:r>
              <a:rPr lang="en-U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Front</a:t>
            </a:r>
            <a:r>
              <a:rPr lang="en-U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End</a:t>
            </a: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Bef>
                <a:spcPts val="50"/>
              </a:spcBef>
              <a:spcAft>
                <a:spcPts val="0"/>
              </a:spcAft>
            </a:pPr>
            <a:r>
              <a:rPr lang="en-US" sz="135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1136650" indent="-342900">
              <a:lnSpc>
                <a:spcPct val="150000"/>
              </a:lnSpc>
              <a:spcBef>
                <a:spcPts val="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55905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must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have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graphical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user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interface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that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assists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employees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that are</a:t>
            </a:r>
            <a:r>
              <a:rPr lang="en-U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not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from</a:t>
            </a:r>
            <a:r>
              <a:rPr lang="en-U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IT</a:t>
            </a:r>
            <a:r>
              <a:rPr lang="en-US" sz="2400" spc="-28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background.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54635" algn="l"/>
              </a:tabLs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Scalability</a:t>
            </a:r>
            <a:r>
              <a:rPr lang="en-US" sz="2400" spc="-3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extensibility.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54635" algn="l"/>
              </a:tabLs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Flexibility.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8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54635" algn="l"/>
              </a:tabLs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Robustness.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695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254635" algn="l"/>
              </a:tabLst>
            </a:pP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Easy</a:t>
            </a:r>
            <a:r>
              <a:rPr lang="en-US" sz="2400" spc="-25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</a:t>
            </a:r>
            <a:r>
              <a:rPr lang="en-U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debug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and maintain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..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700"/>
              </a:spcBef>
              <a:spcAft>
                <a:spcPts val="0"/>
              </a:spcAft>
              <a:buSzPts val="1200"/>
              <a:buFont typeface="Times New Roman" panose="02020603050405020304" pitchFamily="18" charset="0"/>
              <a:buAutoNum type="arabicPeriod"/>
              <a:tabLst>
                <a:tab pos="330835" algn="l"/>
              </a:tabLs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Front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end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must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support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some</a:t>
            </a:r>
            <a:r>
              <a:rPr lang="en-U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popular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back</a:t>
            </a:r>
            <a:r>
              <a:rPr lang="en-U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end</a:t>
            </a:r>
            <a:r>
              <a:rPr lang="en-U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like</a:t>
            </a:r>
            <a:r>
              <a:rPr lang="en-U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MySQL.</a:t>
            </a:r>
            <a:endParaRPr lang="en-IN" sz="2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238" y="3157972"/>
            <a:ext cx="2914835" cy="19244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2690</TotalTime>
  <Words>493</Words>
  <Application>Microsoft Office PowerPoint</Application>
  <PresentationFormat>Widescreen</PresentationFormat>
  <Paragraphs>220</Paragraphs>
  <Slides>35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Arial Black</vt:lpstr>
      <vt:lpstr>Calibri</vt:lpstr>
      <vt:lpstr>Mangal</vt:lpstr>
      <vt:lpstr>Tahoma</vt:lpstr>
      <vt:lpstr>Times New Roman</vt:lpstr>
      <vt:lpstr>Trade Gothic LT Pro</vt:lpstr>
      <vt:lpstr>Trebuchet MS</vt:lpstr>
      <vt:lpstr>Office Theme</vt:lpstr>
      <vt:lpstr>              Next Level PG College Management System</vt:lpstr>
      <vt:lpstr>Team – Next Level</vt:lpstr>
      <vt:lpstr>Introduction</vt:lpstr>
      <vt:lpstr>Introduction</vt:lpstr>
      <vt:lpstr>Introduction</vt:lpstr>
      <vt:lpstr>Home Page UI</vt:lpstr>
      <vt:lpstr>REQUIREMENT SPECIFICATIONS</vt:lpstr>
      <vt:lpstr>REQUIREMENT SPECIFICATIONS</vt:lpstr>
      <vt:lpstr>TOOL DESCRIPTION </vt:lpstr>
      <vt:lpstr>TOOL DESCRIPTION </vt:lpstr>
      <vt:lpstr>ER Diagram - </vt:lpstr>
      <vt:lpstr>Schema Diagram - </vt:lpstr>
      <vt:lpstr>Tables Description - </vt:lpstr>
      <vt:lpstr>ADMIN LOGIN</vt:lpstr>
      <vt:lpstr>HOME PAGE</vt:lpstr>
      <vt:lpstr>Code of Add Student</vt:lpstr>
      <vt:lpstr>ADD STUDENT</vt:lpstr>
      <vt:lpstr>Code of Add Teacher</vt:lpstr>
      <vt:lpstr>NEW TEACHER DETAIL</vt:lpstr>
      <vt:lpstr>Enter marks Class code</vt:lpstr>
      <vt:lpstr>ENTER MARKS OF STUDENT</vt:lpstr>
      <vt:lpstr>FEE PAYMENT PAGE</vt:lpstr>
      <vt:lpstr>Future Scope </vt:lpstr>
      <vt:lpstr>CONCLUSION</vt:lpstr>
      <vt:lpstr>         Automation</vt:lpstr>
      <vt:lpstr>Automation Testing : trivago.com</vt:lpstr>
      <vt:lpstr>Automation – trivago.com </vt:lpstr>
      <vt:lpstr>-Automation testing Benifits:</vt:lpstr>
      <vt:lpstr>TestNG on trivago.com Automation </vt:lpstr>
      <vt:lpstr>PowerPoint Presentation</vt:lpstr>
      <vt:lpstr>Process of TestNG</vt:lpstr>
      <vt:lpstr>Data Model Of trivago</vt:lpstr>
      <vt:lpstr>Data Model Of trivago</vt:lpstr>
      <vt:lpstr>Every one is not Perfect we tried our level best to this project. 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Next Level PG College Management System</dc:title>
  <dc:creator/>
  <cp:lastModifiedBy>vishal verma</cp:lastModifiedBy>
  <cp:revision>19</cp:revision>
  <dcterms:created xsi:type="dcterms:W3CDTF">2021-11-29T00:22:57Z</dcterms:created>
  <dcterms:modified xsi:type="dcterms:W3CDTF">2021-12-01T09:05:00Z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